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312" r:id="rId4"/>
    <p:sldId id="258" r:id="rId5"/>
    <p:sldId id="311" r:id="rId6"/>
    <p:sldId id="259" r:id="rId7"/>
    <p:sldId id="313" r:id="rId8"/>
    <p:sldId id="314" r:id="rId9"/>
    <p:sldId id="315" r:id="rId10"/>
    <p:sldId id="300" r:id="rId11"/>
    <p:sldId id="296" r:id="rId12"/>
    <p:sldId id="316" r:id="rId13"/>
    <p:sldId id="301" r:id="rId14"/>
    <p:sldId id="302" r:id="rId15"/>
    <p:sldId id="303" r:id="rId16"/>
    <p:sldId id="260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1F4"/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6" autoAdjust="0"/>
    <p:restoredTop sz="75893" autoAdjust="0"/>
  </p:normalViewPr>
  <p:slideViewPr>
    <p:cSldViewPr snapToGrid="0">
      <p:cViewPr varScale="1">
        <p:scale>
          <a:sx n="57" d="100"/>
          <a:sy n="57" d="100"/>
        </p:scale>
        <p:origin x="13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F9C9C-12C3-44BF-A9EA-EDBE9390DED7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26F8B-9ACB-46CD-90EA-019C59D60B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0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26F8B-9ACB-46CD-90EA-019C59D60B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15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26F8B-9ACB-46CD-90EA-019C59D60B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47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EJEMPLO DE UN BSC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732" y="1190269"/>
            <a:ext cx="10955867" cy="542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148591" y="190075"/>
            <a:ext cx="8170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AUDITORIA ADMINISTRATIVA BASICA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35602" y="1552200"/>
            <a:ext cx="60297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latin typeface="Century Gothic" panose="020B0502020202020204" pitchFamily="34" charset="0"/>
              </a:rPr>
              <a:t>La Auditoría Administrativa permite analizar y valorar la situación de </a:t>
            </a:r>
            <a:r>
              <a:rPr lang="es-ES" sz="2400" dirty="0" smtClean="0">
                <a:latin typeface="Century Gothic" panose="020B0502020202020204" pitchFamily="34" charset="0"/>
              </a:rPr>
              <a:t>una organización </a:t>
            </a:r>
            <a:r>
              <a:rPr lang="es-ES" sz="2400" dirty="0">
                <a:latin typeface="Century Gothic" panose="020B0502020202020204" pitchFamily="34" charset="0"/>
              </a:rPr>
              <a:t>con el propósito de precisar en dónde está determinar hacia </a:t>
            </a:r>
            <a:r>
              <a:rPr lang="es-ES" sz="2400" dirty="0" smtClean="0">
                <a:latin typeface="Century Gothic" panose="020B0502020202020204" pitchFamily="34" charset="0"/>
              </a:rPr>
              <a:t>dónde va </a:t>
            </a:r>
            <a:r>
              <a:rPr lang="es-ES" sz="2400" dirty="0">
                <a:latin typeface="Century Gothic" panose="020B0502020202020204" pitchFamily="34" charset="0"/>
              </a:rPr>
              <a:t>(análisis del ámbito producto-mercado y del vector de crecimiento, que </a:t>
            </a:r>
            <a:r>
              <a:rPr lang="es-ES" sz="2400" dirty="0" smtClean="0">
                <a:latin typeface="Century Gothic" panose="020B0502020202020204" pitchFamily="34" charset="0"/>
              </a:rPr>
              <a:t>implica conocer </a:t>
            </a:r>
            <a:r>
              <a:rPr lang="es-ES" sz="2400" dirty="0">
                <a:latin typeface="Century Gothic" panose="020B0502020202020204" pitchFamily="34" charset="0"/>
              </a:rPr>
              <a:t>la situación real y las alternativas que tiene para crecer y competir) </a:t>
            </a:r>
            <a:r>
              <a:rPr lang="es-ES" sz="2400" dirty="0" smtClean="0">
                <a:latin typeface="Century Gothic" panose="020B0502020202020204" pitchFamily="34" charset="0"/>
              </a:rPr>
              <a:t>de acuerdo </a:t>
            </a:r>
            <a:r>
              <a:rPr lang="es-ES" sz="2400" dirty="0">
                <a:latin typeface="Century Gothic" panose="020B0502020202020204" pitchFamily="34" charset="0"/>
              </a:rPr>
              <a:t>a la administración actual; lo cual permitirá revisarla y, en su caso, modificarla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34042" y="2046426"/>
            <a:ext cx="5719479" cy="320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92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Criterios para una Auditoría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456265" y="1461371"/>
            <a:ext cx="96181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s-ES" sz="2400" dirty="0">
                <a:latin typeface="Century Gothic" panose="020B0502020202020204" pitchFamily="34" charset="0"/>
              </a:rPr>
              <a:t>F</a:t>
            </a:r>
            <a:r>
              <a:rPr lang="es-ES" sz="2400" dirty="0" smtClean="0">
                <a:latin typeface="Century Gothic" panose="020B0502020202020204" pitchFamily="34" charset="0"/>
              </a:rPr>
              <a:t>actores </a:t>
            </a:r>
            <a:r>
              <a:rPr lang="es-ES" sz="2400" dirty="0">
                <a:latin typeface="Century Gothic" panose="020B0502020202020204" pitchFamily="34" charset="0"/>
              </a:rPr>
              <a:t>internos procesales (planeación, organización, integración, dirección y control). </a:t>
            </a:r>
          </a:p>
          <a:p>
            <a:pPr marL="457200" indent="-457200">
              <a:buAutoNum type="arabicParenR"/>
            </a:pPr>
            <a:r>
              <a:rPr lang="es-ES" sz="2400" dirty="0" smtClean="0">
                <a:latin typeface="Century Gothic" panose="020B0502020202020204" pitchFamily="34" charset="0"/>
              </a:rPr>
              <a:t>Aspectos </a:t>
            </a:r>
            <a:r>
              <a:rPr lang="es-ES" sz="2400" dirty="0">
                <a:latin typeface="Century Gothic" panose="020B0502020202020204" pitchFamily="34" charset="0"/>
              </a:rPr>
              <a:t>funcionales (producción, finanzas, mercadotecnia, recursos humanos, etcétera). 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pPr marL="457200" indent="-457200">
              <a:buAutoNum type="arabicParenR"/>
            </a:pPr>
            <a:r>
              <a:rPr lang="es-ES" sz="2400" dirty="0" smtClean="0">
                <a:latin typeface="Century Gothic" panose="020B0502020202020204" pitchFamily="34" charset="0"/>
              </a:rPr>
              <a:t>Aspectos </a:t>
            </a:r>
            <a:r>
              <a:rPr lang="es-ES" sz="2400" dirty="0">
                <a:latin typeface="Century Gothic" panose="020B0502020202020204" pitchFamily="34" charset="0"/>
              </a:rPr>
              <a:t>analíticos (puestos, tiempos, movimientos, formas, equipo, seguridad, costos, materiales, etcétera) y, 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pPr marL="457200" indent="-457200">
              <a:buAutoNum type="arabicParenR"/>
            </a:pPr>
            <a:r>
              <a:rPr lang="es-ES" sz="2400" dirty="0">
                <a:latin typeface="Century Gothic" panose="020B0502020202020204" pitchFamily="34" charset="0"/>
              </a:rPr>
              <a:t>F</a:t>
            </a:r>
            <a:r>
              <a:rPr lang="es-ES" sz="2400" dirty="0" smtClean="0">
                <a:latin typeface="Century Gothic" panose="020B0502020202020204" pitchFamily="34" charset="0"/>
              </a:rPr>
              <a:t>actores </a:t>
            </a:r>
            <a:r>
              <a:rPr lang="es-ES" sz="2400" dirty="0">
                <a:latin typeface="Century Gothic" panose="020B0502020202020204" pitchFamily="34" charset="0"/>
              </a:rPr>
              <a:t>externos: medio ambiente (clima, precios, medios de comunicación, agua, localización, aspectos sociológicos, psicológicos, jurídicos). 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pPr marL="457200" indent="-457200">
              <a:buAutoNum type="arabicParenR"/>
            </a:pPr>
            <a:endParaRPr lang="es-ES" sz="2400" dirty="0">
              <a:latin typeface="Century Gothic" panose="020B0502020202020204" pitchFamily="34" charset="0"/>
            </a:endParaRPr>
          </a:p>
          <a:p>
            <a:r>
              <a:rPr lang="es-ES" sz="2400" dirty="0" smtClean="0">
                <a:latin typeface="Century Gothic" panose="020B0502020202020204" pitchFamily="34" charset="0"/>
              </a:rPr>
              <a:t>Informando </a:t>
            </a:r>
            <a:r>
              <a:rPr lang="es-ES" sz="2400" dirty="0">
                <a:latin typeface="Century Gothic" panose="020B0502020202020204" pitchFamily="34" charset="0"/>
              </a:rPr>
              <a:t>de los resultados y proponiendo en su caso medidas correctivas..</a:t>
            </a: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8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246601" y="690574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PROCESO  DE LA AUDITORIA ADMINISTRATIVA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5838" y="2088448"/>
            <a:ext cx="9616853" cy="463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44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246601" y="492049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Calidad </a:t>
            </a:r>
            <a:r>
              <a:rPr lang="es-ES" sz="3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Total y Mejora Continua (</a:t>
            </a:r>
            <a:r>
              <a:rPr lang="es-ES" sz="36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Kaizen</a:t>
            </a:r>
            <a:r>
              <a:rPr lang="es-ES" sz="3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778" y="2472796"/>
            <a:ext cx="5012120" cy="333533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62253" y="2228659"/>
            <a:ext cx="60200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>
                <a:latin typeface="Century Gothic" panose="020B0502020202020204" pitchFamily="34" charset="0"/>
              </a:rPr>
              <a:t>Kaizen</a:t>
            </a:r>
            <a:r>
              <a:rPr lang="es-ES" sz="2400" dirty="0">
                <a:latin typeface="Century Gothic" panose="020B0502020202020204" pitchFamily="34" charset="0"/>
              </a:rPr>
              <a:t> es un enfoque para la mejora continua basado en la idea de que pequeños cambios positivos y constantes pueden generar mejoras significativas. 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endParaRPr lang="es-ES" sz="2400" dirty="0">
              <a:latin typeface="Century Gothic" panose="020B0502020202020204" pitchFamily="34" charset="0"/>
            </a:endParaRPr>
          </a:p>
          <a:p>
            <a:r>
              <a:rPr lang="es-ES" sz="2400" dirty="0" smtClean="0">
                <a:latin typeface="Century Gothic" panose="020B0502020202020204" pitchFamily="34" charset="0"/>
              </a:rPr>
              <a:t>Generalmente</a:t>
            </a:r>
            <a:r>
              <a:rPr lang="es-ES" sz="2400" dirty="0">
                <a:latin typeface="Century Gothic" panose="020B0502020202020204" pitchFamily="34" charset="0"/>
              </a:rPr>
              <a:t>, se basa en la cooperación y el compromiso, y contrasta con los enfoques que utilizan cambios radicales o de arriba hacia abajo para lograr la transformación</a:t>
            </a:r>
            <a:endParaRPr lang="es-CO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087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3761965" y="280513"/>
            <a:ext cx="7505348" cy="6306521"/>
            <a:chOff x="4076226" y="1133705"/>
            <a:chExt cx="7505348" cy="546068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t="19247" b="6489"/>
            <a:stretch/>
          </p:blipFill>
          <p:spPr>
            <a:xfrm>
              <a:off x="4076226" y="1133705"/>
              <a:ext cx="7352948" cy="5460683"/>
            </a:xfrm>
            <a:prstGeom prst="rect">
              <a:avLst/>
            </a:prstGeom>
          </p:spPr>
        </p:pic>
        <p:sp>
          <p:nvSpPr>
            <p:cNvPr id="3" name="Rectángulo 2"/>
            <p:cNvSpPr/>
            <p:nvPr/>
          </p:nvSpPr>
          <p:spPr>
            <a:xfrm>
              <a:off x="10339010" y="6013816"/>
              <a:ext cx="1242564" cy="580572"/>
            </a:xfrm>
            <a:prstGeom prst="rect">
              <a:avLst/>
            </a:prstGeom>
            <a:solidFill>
              <a:srgbClr val="E9F1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0" y="3433774"/>
            <a:ext cx="41683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PRINCIPIOS DEL METODO KAIZEN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25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 smtClean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lang="es-ES" sz="6000" b="0" smtClean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ES" sz="600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5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2396066" y="3105441"/>
            <a:ext cx="7576323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CO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CONTROL (LA MEDICIÓN)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0" y="762845"/>
            <a:ext cx="690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EL CONTROL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533187" y="2163565"/>
            <a:ext cx="52072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dirty="0">
                <a:latin typeface="Century Gothic" panose="020B0502020202020204" pitchFamily="34" charset="0"/>
              </a:rPr>
              <a:t>Control es el proceso de verificar el desempeño de distintas áreas o funciones de una organización. </a:t>
            </a:r>
            <a:endParaRPr lang="es-ES" sz="2000" dirty="0" smtClean="0">
              <a:latin typeface="Century Gothic" panose="020B0502020202020204" pitchFamily="34" charset="0"/>
            </a:endParaRPr>
          </a:p>
          <a:p>
            <a:pPr algn="just"/>
            <a:endParaRPr lang="es-ES" sz="2000" dirty="0">
              <a:latin typeface="Century Gothic" panose="020B0502020202020204" pitchFamily="34" charset="0"/>
            </a:endParaRPr>
          </a:p>
          <a:p>
            <a:pPr algn="just"/>
            <a:r>
              <a:rPr lang="es-ES" sz="2000" dirty="0" smtClean="0">
                <a:latin typeface="Century Gothic" panose="020B0502020202020204" pitchFamily="34" charset="0"/>
              </a:rPr>
              <a:t>Usualmente </a:t>
            </a:r>
            <a:r>
              <a:rPr lang="es-ES" sz="2000" dirty="0">
                <a:latin typeface="Century Gothic" panose="020B0502020202020204" pitchFamily="34" charset="0"/>
              </a:rPr>
              <a:t>implica una comparación entre un rendimiento esperado y un rendimiento observado, para verificar si se están cumpliendo los objetivos de forma eficiente y eficaz. El control permite tomar acciones correctivas cuando sea necesario</a:t>
            </a:r>
            <a:endParaRPr lang="es-CO" sz="2000" dirty="0">
              <a:latin typeface="Century Gothic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8182" y="2163565"/>
            <a:ext cx="5475817" cy="34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09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Etapas del Control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02271" y="2259449"/>
            <a:ext cx="4278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Century Gothic" panose="020B0502020202020204" pitchFamily="34" charset="0"/>
              </a:rPr>
              <a:t>1. Establecer </a:t>
            </a:r>
            <a:r>
              <a:rPr lang="es-ES" sz="2000" b="1" dirty="0">
                <a:latin typeface="Century Gothic" panose="020B0502020202020204" pitchFamily="34" charset="0"/>
              </a:rPr>
              <a:t>una unidad de medida: </a:t>
            </a:r>
            <a:r>
              <a:rPr lang="es-ES" sz="2000" dirty="0">
                <a:latin typeface="Century Gothic" panose="020B0502020202020204" pitchFamily="34" charset="0"/>
              </a:rPr>
              <a:t>En esta etapa, se define la unidad de medida que se utilizará para evaluar el desempeño de una actividad o proceso.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7183498" y="2342234"/>
            <a:ext cx="47990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latin typeface="Century Gothic" panose="020B0502020202020204" pitchFamily="34" charset="0"/>
              </a:rPr>
              <a:t>3. Establecer </a:t>
            </a:r>
            <a:r>
              <a:rPr lang="es-ES" sz="2000" b="1" dirty="0">
                <a:latin typeface="Century Gothic" panose="020B0502020202020204" pitchFamily="34" charset="0"/>
              </a:rPr>
              <a:t>el proceso de control: </a:t>
            </a:r>
            <a:r>
              <a:rPr lang="es-ES" sz="2000" dirty="0">
                <a:latin typeface="Century Gothic" panose="020B0502020202020204" pitchFamily="34" charset="0"/>
              </a:rPr>
              <a:t>En esta etapa, se establece el proceso mediante el cual se llevará a cabo el control administrativo. Esto implica definir los pasos y procedimientos que se seguirán para medir, comparar y corregir el desempeño. 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cxnSp>
        <p:nvCxnSpPr>
          <p:cNvPr id="7" name="Conector recto de flecha 6"/>
          <p:cNvCxnSpPr/>
          <p:nvPr/>
        </p:nvCxnSpPr>
        <p:spPr>
          <a:xfrm flipH="1">
            <a:off x="2788180" y="1827546"/>
            <a:ext cx="2494654" cy="277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/>
          <p:nvPr/>
        </p:nvCxnSpPr>
        <p:spPr>
          <a:xfrm>
            <a:off x="7183498" y="1827546"/>
            <a:ext cx="2352590" cy="346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/>
          <p:cNvSpPr/>
          <p:nvPr/>
        </p:nvSpPr>
        <p:spPr>
          <a:xfrm>
            <a:off x="3007366" y="537225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2000" b="1" dirty="0" smtClean="0">
                <a:latin typeface="Century Gothic" panose="020B0502020202020204" pitchFamily="34" charset="0"/>
              </a:rPr>
              <a:t>2. Establecer </a:t>
            </a:r>
            <a:r>
              <a:rPr lang="es-ES" sz="2000" b="1" dirty="0">
                <a:latin typeface="Century Gothic" panose="020B0502020202020204" pitchFamily="34" charset="0"/>
              </a:rPr>
              <a:t>un estándar de referencia: </a:t>
            </a:r>
            <a:r>
              <a:rPr lang="es-ES" sz="2000" dirty="0">
                <a:latin typeface="Century Gothic" panose="020B0502020202020204" pitchFamily="34" charset="0"/>
              </a:rPr>
              <a:t>En esta etapa, se establece un estándar o criterio de referencia que servirá como punto de comparación para evaluar el desempeño real. 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cxnSp>
        <p:nvCxnSpPr>
          <p:cNvPr id="11" name="Conector recto de flecha 10"/>
          <p:cNvCxnSpPr/>
          <p:nvPr/>
        </p:nvCxnSpPr>
        <p:spPr>
          <a:xfrm>
            <a:off x="6055366" y="1966414"/>
            <a:ext cx="0" cy="29626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Tipos de Control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3966" y="2167076"/>
            <a:ext cx="11308913" cy="359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6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2557478" y="407245"/>
            <a:ext cx="69077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LOS </a:t>
            </a:r>
            <a:r>
              <a:rPr lang="es-CO" sz="4400" b="1" dirty="0" err="1" smtClean="0">
                <a:solidFill>
                  <a:srgbClr val="002060"/>
                </a:solidFill>
                <a:latin typeface="Century Gothic" panose="020B0502020202020204" pitchFamily="34" charset="0"/>
              </a:rPr>
              <a:t>KPIs</a:t>
            </a:r>
            <a:endParaRPr lang="es-CO" sz="4400" b="1" dirty="0" smtClean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Key Performance </a:t>
            </a:r>
            <a:r>
              <a:rPr lang="es-CO" sz="32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Indicators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40647" y="2024729"/>
            <a:ext cx="57706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Century Gothic" panose="020B0502020202020204" pitchFamily="34" charset="0"/>
              </a:rPr>
              <a:t>Son </a:t>
            </a:r>
            <a:r>
              <a:rPr lang="es-ES" sz="2400" dirty="0">
                <a:latin typeface="Century Gothic" panose="020B0502020202020204" pitchFamily="34" charset="0"/>
              </a:rPr>
              <a:t>todas las variables, factores y </a:t>
            </a:r>
            <a:r>
              <a:rPr lang="es-ES" sz="2400" b="1" dirty="0">
                <a:latin typeface="Century Gothic" panose="020B0502020202020204" pitchFamily="34" charset="0"/>
              </a:rPr>
              <a:t>unidades de medida </a:t>
            </a:r>
            <a:r>
              <a:rPr lang="es-ES" sz="2400" b="1" dirty="0" smtClean="0">
                <a:latin typeface="Century Gothic" panose="020B0502020202020204" pitchFamily="34" charset="0"/>
              </a:rPr>
              <a:t>que se exponen </a:t>
            </a:r>
            <a:r>
              <a:rPr lang="es-ES" sz="2400" dirty="0" smtClean="0">
                <a:latin typeface="Century Gothic" panose="020B0502020202020204" pitchFamily="34" charset="0"/>
              </a:rPr>
              <a:t>para </a:t>
            </a:r>
            <a:r>
              <a:rPr lang="es-ES" sz="2400" dirty="0">
                <a:latin typeface="Century Gothic" panose="020B0502020202020204" pitchFamily="34" charset="0"/>
              </a:rPr>
              <a:t>generar una estrategia </a:t>
            </a:r>
            <a:r>
              <a:rPr lang="es-ES" sz="2400" dirty="0" smtClean="0">
                <a:latin typeface="Century Gothic" panose="020B0502020202020204" pitchFamily="34" charset="0"/>
              </a:rPr>
              <a:t>o plan de acción en el área en la que se requiera según su resultado.</a:t>
            </a:r>
          </a:p>
          <a:p>
            <a:pPr algn="just"/>
            <a:endParaRPr lang="es-ES" sz="2400" dirty="0">
              <a:latin typeface="Century Gothic" panose="020B0502020202020204" pitchFamily="34" charset="0"/>
            </a:endParaRPr>
          </a:p>
          <a:p>
            <a:pPr algn="just"/>
            <a:r>
              <a:rPr lang="es-ES" sz="2400" dirty="0" smtClean="0">
                <a:latin typeface="Century Gothic" panose="020B0502020202020204" pitchFamily="34" charset="0"/>
              </a:rPr>
              <a:t>Indicador clave de rendimiento, se utiliza para medir y cuantificar el cumplimiento de un objetivo dentro de una empresa, proyecto o campaña.</a:t>
            </a:r>
            <a:endParaRPr lang="es-CO" sz="2400" dirty="0">
              <a:latin typeface="Century Gothic" panose="020B0502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11333" y="2024729"/>
            <a:ext cx="5825067" cy="4155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1642276" y="187111"/>
            <a:ext cx="93127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Características de los  </a:t>
            </a:r>
            <a:r>
              <a:rPr lang="es-CO" sz="4400" b="1" dirty="0" err="1" smtClean="0">
                <a:solidFill>
                  <a:srgbClr val="002060"/>
                </a:solidFill>
                <a:latin typeface="Century Gothic" panose="020B0502020202020204" pitchFamily="34" charset="0"/>
              </a:rPr>
              <a:t>KPIs</a:t>
            </a:r>
            <a:endParaRPr lang="es-CO" sz="4400" b="1" dirty="0" smtClean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8944" r="-341" b="11702"/>
          <a:stretch/>
        </p:blipFill>
        <p:spPr>
          <a:xfrm>
            <a:off x="1472142" y="1130520"/>
            <a:ext cx="9653058" cy="535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3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3703979" y="2440118"/>
            <a:ext cx="41395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Ejemplos de </a:t>
            </a:r>
            <a:r>
              <a:rPr lang="es-CO" sz="4400" b="1" dirty="0" err="1" smtClean="0">
                <a:solidFill>
                  <a:srgbClr val="002060"/>
                </a:solidFill>
                <a:latin typeface="Century Gothic" panose="020B0502020202020204" pitchFamily="34" charset="0"/>
              </a:rPr>
              <a:t>KPIs</a:t>
            </a:r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más comunes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973" t="22237" r="50618" b="12081"/>
          <a:stretch/>
        </p:blipFill>
        <p:spPr>
          <a:xfrm>
            <a:off x="510835" y="145896"/>
            <a:ext cx="3382415" cy="6712103"/>
          </a:xfrm>
          <a:prstGeom prst="rect">
            <a:avLst/>
          </a:prstGeom>
        </p:spPr>
      </p:pic>
      <p:pic>
        <p:nvPicPr>
          <p:cNvPr id="1026" name="Picture 2" descr="KPIs y métricas de Marketin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3" t="23175" r="3824" b="14309"/>
          <a:stretch/>
        </p:blipFill>
        <p:spPr bwMode="auto">
          <a:xfrm>
            <a:off x="7654208" y="145896"/>
            <a:ext cx="3802624" cy="671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7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2861733" y="321737"/>
            <a:ext cx="690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BALANCE SCORD CARD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474192" y="1533465"/>
            <a:ext cx="426714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Century Gothic" panose="020B0502020202020204" pitchFamily="34" charset="0"/>
              </a:rPr>
              <a:t>El cuadro de mando integral (BSC) es un sistema de planificación y gestión estratégica  utilizado por las organizaciones para</a:t>
            </a:r>
            <a:r>
              <a:rPr lang="es-ES" sz="2000" dirty="0" smtClean="0">
                <a:latin typeface="Century Gothic" panose="020B0502020202020204" pitchFamily="34" charset="0"/>
              </a:rPr>
              <a:t>:</a:t>
            </a:r>
          </a:p>
          <a:p>
            <a:endParaRPr lang="es-ES" sz="20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Comunicar </a:t>
            </a:r>
            <a:r>
              <a:rPr lang="es-ES" sz="2000" dirty="0">
                <a:latin typeface="Century Gothic" panose="020B0502020202020204" pitchFamily="34" charset="0"/>
              </a:rPr>
              <a:t>lo que están tratando de lograr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Alinear </a:t>
            </a:r>
            <a:r>
              <a:rPr lang="es-ES" sz="2000" dirty="0">
                <a:latin typeface="Century Gothic" panose="020B0502020202020204" pitchFamily="34" charset="0"/>
              </a:rPr>
              <a:t>el trabajo diario con la estrategia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Priorizar </a:t>
            </a:r>
            <a:r>
              <a:rPr lang="es-ES" sz="2000" dirty="0">
                <a:latin typeface="Century Gothic" panose="020B0502020202020204" pitchFamily="34" charset="0"/>
              </a:rPr>
              <a:t>proyectos, productos y servicios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Medir </a:t>
            </a:r>
            <a:r>
              <a:rPr lang="es-ES" sz="2000" dirty="0">
                <a:latin typeface="Century Gothic" panose="020B0502020202020204" pitchFamily="34" charset="0"/>
              </a:rPr>
              <a:t>y monitorear el progreso hacia los objetivos estratégicos</a:t>
            </a:r>
          </a:p>
          <a:p>
            <a:endParaRPr lang="es-ES" sz="2000" dirty="0" smtClean="0">
              <a:latin typeface="Century Gothic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t="23619" b="10072"/>
          <a:stretch/>
        </p:blipFill>
        <p:spPr>
          <a:xfrm>
            <a:off x="5194535" y="1841999"/>
            <a:ext cx="6644772" cy="2353733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468921" y="4638019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latin typeface="Century Gothic" panose="020B0502020202020204" pitchFamily="34" charset="0"/>
              </a:rPr>
              <a:t>El término “equilibrado” se refiere a la inclusión de medidas estratégicas además de las medidas financieras tradicionales para obtener una visión más completa del desempeño organizacional.</a:t>
            </a:r>
          </a:p>
        </p:txBody>
      </p:sp>
    </p:spTree>
    <p:extLst>
      <p:ext uri="{BB962C8B-B14F-4D97-AF65-F5344CB8AC3E}">
        <p14:creationId xmlns:p14="http://schemas.microsoft.com/office/powerpoint/2010/main" val="562395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577</Words>
  <Application>Microsoft Office PowerPoint</Application>
  <PresentationFormat>Panorámica</PresentationFormat>
  <Paragraphs>47</Paragraphs>
  <Slides>16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Arial MT</vt:lpstr>
      <vt:lpstr>Calibri</vt:lpstr>
      <vt:lpstr>Calibri Light</vt:lpstr>
      <vt:lpstr>Century Gothic</vt:lpstr>
      <vt:lpstr>Tema de Office</vt:lpstr>
      <vt:lpstr>Presentación de PowerPoint</vt:lpstr>
      <vt:lpstr>MODULO 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Lenovo</cp:lastModifiedBy>
  <cp:revision>92</cp:revision>
  <dcterms:created xsi:type="dcterms:W3CDTF">2025-12-08T23:42:15Z</dcterms:created>
  <dcterms:modified xsi:type="dcterms:W3CDTF">2026-02-28T03:09:40Z</dcterms:modified>
</cp:coreProperties>
</file>